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2" r:id="rId2"/>
    <p:sldId id="533" r:id="rId3"/>
    <p:sldId id="409" r:id="rId4"/>
    <p:sldId id="535" r:id="rId5"/>
    <p:sldId id="536" r:id="rId6"/>
    <p:sldId id="538" r:id="rId7"/>
    <p:sldId id="534" r:id="rId8"/>
    <p:sldId id="443" r:id="rId9"/>
    <p:sldId id="539" r:id="rId10"/>
    <p:sldId id="551" r:id="rId11"/>
    <p:sldId id="540" r:id="rId12"/>
    <p:sldId id="541" r:id="rId13"/>
    <p:sldId id="542" r:id="rId14"/>
    <p:sldId id="543" r:id="rId15"/>
    <p:sldId id="550" r:id="rId16"/>
    <p:sldId id="546" r:id="rId17"/>
    <p:sldId id="547" r:id="rId18"/>
    <p:sldId id="544" r:id="rId19"/>
    <p:sldId id="554" r:id="rId20"/>
    <p:sldId id="549" r:id="rId21"/>
    <p:sldId id="548" r:id="rId22"/>
    <p:sldId id="552" r:id="rId23"/>
    <p:sldId id="553" r:id="rId2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SimSun" panose="02010600030101010101" pitchFamily="2" charset="-122"/>
      <p:regular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ick Kangah" initials="YK" lastIdx="14" clrIdx="0">
    <p:extLst>
      <p:ext uri="{19B8F6BF-5375-455C-9EA6-DF929625EA0E}">
        <p15:presenceInfo xmlns:p15="http://schemas.microsoft.com/office/powerpoint/2012/main" userId="Yannick Kangah" providerId="None"/>
      </p:ext>
    </p:extLst>
  </p:cmAuthor>
  <p:cmAuthor id="2" name="ccp" initials="c" lastIdx="2" clrIdx="1">
    <p:extLst>
      <p:ext uri="{19B8F6BF-5375-455C-9EA6-DF929625EA0E}">
        <p15:presenceInfo xmlns:p15="http://schemas.microsoft.com/office/powerpoint/2012/main" userId="cc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FFCC"/>
    <a:srgbClr val="0099CC"/>
    <a:srgbClr val="00FF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1" autoAdjust="0"/>
    <p:restoredTop sz="82304" autoAdjust="0"/>
  </p:normalViewPr>
  <p:slideViewPr>
    <p:cSldViewPr>
      <p:cViewPr varScale="1">
        <p:scale>
          <a:sx n="71" d="100"/>
          <a:sy n="71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65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FDFC7-BC62-4C5B-A34D-DDC9CE2F5479}" type="datetimeFigureOut">
              <a:rPr lang="en-US"/>
              <a:pPr>
                <a:defRPr/>
              </a:pPr>
              <a:t>12/4/2021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74"/>
            <a:ext cx="2946247" cy="495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26" y="9431574"/>
            <a:ext cx="2946246" cy="495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709A4D-B88A-451A-BCF5-456EFC50D2C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5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65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9D2D4C-3CD5-45E1-94BC-0B93396F27D5}" type="datetimeFigureOut">
              <a:rPr lang="en-US"/>
              <a:pPr>
                <a:defRPr/>
              </a:pPr>
              <a:t>12/4/2021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88" y="4715788"/>
            <a:ext cx="5439101" cy="4466663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74"/>
            <a:ext cx="2946247" cy="495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26" y="9431574"/>
            <a:ext cx="2946246" cy="495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2C913B-CF35-434C-958B-D218341612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/>
              <a:t>12/4/2021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70" y="-28817"/>
            <a:ext cx="2017325" cy="1134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5"/>
          <a:stretch/>
        </p:blipFill>
        <p:spPr>
          <a:xfrm>
            <a:off x="0" y="-8371"/>
            <a:ext cx="9144000" cy="12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D40B-8A81-438C-A4F8-2529391D1098}" type="datetime1">
              <a:rPr lang="en-US" smtClean="0"/>
              <a:t>12/4/2021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E2E1-E565-4A74-92CB-08C214757E4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0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24FF-9FFE-4763-920F-B18D830222C3}" type="datetime1">
              <a:rPr lang="en-US" smtClean="0"/>
              <a:t>12/4/2021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4300-DB01-47FE-881F-D7B83882EF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5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FAAF-7AF9-41B5-930C-A7842F1BD115}" type="datetime1">
              <a:rPr lang="en-US" smtClean="0"/>
              <a:t>12/4/2021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9330-011D-4723-9BDA-4E11F49A43C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FA27-2DB2-4B14-9CA9-B9A5D2DE9DEA}" type="datetime1">
              <a:rPr lang="en-US" smtClean="0"/>
              <a:t>12/4/2021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250A-36E3-4061-8D44-77A12DEDAF1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5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A3F-90B2-4BC5-9EED-ECE252778744}" type="datetime1">
              <a:rPr lang="en-US" smtClean="0"/>
              <a:t>12/4/2021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9036-176F-4683-9BA7-6F095EEDEA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3DA4-FABA-49D9-9A81-0A518B52CFDB}" type="datetime1">
              <a:rPr lang="en-US" smtClean="0"/>
              <a:t>12/4/2021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4AF6-4689-4722-A80E-0BC91E67F1A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6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205B-6BAE-4F8B-9049-498E7FDE856E}" type="datetime1">
              <a:rPr lang="en-US" smtClean="0"/>
              <a:t>12/4/2021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D2E2-CF93-42D7-A2FE-65AFC85DE13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6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86E1-23CD-482D-91E1-7AC8A99B0F6B}" type="datetime1">
              <a:rPr lang="en-US" smtClean="0"/>
              <a:t>12/4/2021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6137-18DE-4225-86F7-000C67E4906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0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BCF7-C6D1-4D27-A124-6A4DA7B5E0F3}" type="datetime1">
              <a:rPr lang="en-US" smtClean="0"/>
              <a:t>12/4/2021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BDCF-86CA-4712-940B-AA8F64894F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6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0E37-BE55-433C-9864-39AA1D6514D0}" type="datetime1">
              <a:rPr lang="en-US" smtClean="0"/>
              <a:t>12/4/2021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42FA-C894-4B55-B9DE-5539EA2E8E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6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B6CDE-F650-4EDD-B0C8-9723D4B64E7C}" type="datetime1">
              <a:rPr lang="en-US" smtClean="0"/>
              <a:t>12/4/2021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C540B-D401-4DC0-A931-3D03B59967A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21456"/>
          <a:stretch/>
        </p:blipFill>
        <p:spPr>
          <a:xfrm>
            <a:off x="107505" y="5757095"/>
            <a:ext cx="1296144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it-IT" sz="5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-50006" y="2096016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</a:rPr>
              <a:t>Independent </a:t>
            </a:r>
            <a:r>
              <a:rPr lang="en-US" sz="2400" b="1" dirty="0">
                <a:solidFill>
                  <a:srgbClr val="0070C0"/>
                </a:solidFill>
              </a:rPr>
              <a:t>validation of IASI/METOP-A LMD and RAL CH</a:t>
            </a:r>
            <a:r>
              <a:rPr lang="en-US" sz="2400" b="1" baseline="-25000" dirty="0">
                <a:solidFill>
                  <a:srgbClr val="0070C0"/>
                </a:solidFill>
              </a:rPr>
              <a:t>4</a:t>
            </a:r>
            <a:r>
              <a:rPr lang="en-US" sz="2400" b="1" dirty="0">
                <a:solidFill>
                  <a:srgbClr val="0070C0"/>
                </a:solidFill>
              </a:rPr>
              <a:t> products using CAMS model, </a:t>
            </a:r>
            <a:r>
              <a:rPr lang="en-US" sz="2400" b="1" i="1" dirty="0">
                <a:solidFill>
                  <a:srgbClr val="0070C0"/>
                </a:solidFill>
              </a:rPr>
              <a:t>in situ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profiles </a:t>
            </a:r>
            <a:r>
              <a:rPr lang="en-US" sz="2400" b="1" smtClean="0">
                <a:solidFill>
                  <a:srgbClr val="0070C0"/>
                </a:solidFill>
              </a:rPr>
              <a:t>and</a:t>
            </a:r>
          </a:p>
          <a:p>
            <a:pPr algn="ctr" eaLnBrk="1" hangingPunct="1"/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ground-based FTIR </a:t>
            </a:r>
            <a:r>
              <a:rPr lang="en-US" sz="2400" b="1" dirty="0" smtClean="0">
                <a:solidFill>
                  <a:srgbClr val="0070C0"/>
                </a:solidFill>
              </a:rPr>
              <a:t>measurements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27" name="Textfeld 4"/>
          <p:cNvSpPr txBox="1">
            <a:spLocks noChangeArrowheads="1"/>
          </p:cNvSpPr>
          <p:nvPr/>
        </p:nvSpPr>
        <p:spPr bwMode="auto">
          <a:xfrm>
            <a:off x="-50006" y="445575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/>
              <a:t>Bart </a:t>
            </a:r>
            <a:r>
              <a:rPr lang="en-US" sz="1600" dirty="0" err="1"/>
              <a:t>Dils</a:t>
            </a:r>
            <a:r>
              <a:rPr lang="en-US" sz="1600" dirty="0"/>
              <a:t>, </a:t>
            </a:r>
            <a:r>
              <a:rPr lang="en-US" sz="1600" dirty="0" err="1"/>
              <a:t>Minqiang</a:t>
            </a:r>
            <a:r>
              <a:rPr lang="en-US" sz="1600" dirty="0"/>
              <a:t> Zhou, </a:t>
            </a:r>
            <a:r>
              <a:rPr lang="en-US" sz="1600" u="sng" dirty="0"/>
              <a:t>Claude </a:t>
            </a:r>
            <a:r>
              <a:rPr lang="en-US" sz="1600" u="sng" dirty="0" err="1"/>
              <a:t>Camy-Peyret</a:t>
            </a:r>
            <a:r>
              <a:rPr lang="en-US" sz="1600" dirty="0"/>
              <a:t>, </a:t>
            </a:r>
            <a:r>
              <a:rPr lang="en-US" sz="1600" dirty="0" err="1"/>
              <a:t>Yannick</a:t>
            </a:r>
            <a:r>
              <a:rPr lang="en-US" sz="1600" dirty="0"/>
              <a:t> </a:t>
            </a:r>
            <a:r>
              <a:rPr lang="en-US" sz="1600" dirty="0" err="1"/>
              <a:t>Kangah</a:t>
            </a:r>
            <a:r>
              <a:rPr lang="en-US" sz="1600" dirty="0"/>
              <a:t>, </a:t>
            </a:r>
            <a:r>
              <a:rPr lang="en-US" sz="1600" dirty="0" err="1"/>
              <a:t>Bavo</a:t>
            </a:r>
            <a:r>
              <a:rPr lang="en-US" sz="1600" dirty="0"/>
              <a:t> </a:t>
            </a:r>
            <a:r>
              <a:rPr lang="en-US" sz="1600" dirty="0" err="1"/>
              <a:t>Langerock</a:t>
            </a:r>
            <a:r>
              <a:rPr lang="en-US" sz="1600" dirty="0"/>
              <a:t>, Pascal </a:t>
            </a:r>
            <a:r>
              <a:rPr lang="en-US" sz="1600" dirty="0" err="1"/>
              <a:t>Prunet</a:t>
            </a:r>
            <a:r>
              <a:rPr lang="en-US" sz="1600" dirty="0"/>
              <a:t>, Carmine Serio, Cyril </a:t>
            </a:r>
            <a:r>
              <a:rPr lang="en-US" sz="1600" dirty="0" err="1"/>
              <a:t>Crevoisier</a:t>
            </a:r>
            <a:r>
              <a:rPr lang="en-US" sz="1600" dirty="0"/>
              <a:t>, Richard </a:t>
            </a:r>
            <a:r>
              <a:rPr lang="en-US" sz="1600" dirty="0" err="1"/>
              <a:t>Siddans</a:t>
            </a:r>
            <a:r>
              <a:rPr lang="en-US" sz="1600" dirty="0"/>
              <a:t>, Brian </a:t>
            </a:r>
            <a:r>
              <a:rPr lang="en-US" sz="1600" dirty="0" err="1" smtClean="0"/>
              <a:t>Kerridge</a:t>
            </a:r>
            <a:endParaRPr lang="en-US" sz="1600" dirty="0" smtClean="0"/>
          </a:p>
          <a:p>
            <a:pPr algn="ctr" eaLnBrk="1" hangingPunct="1"/>
            <a:endParaRPr lang="en-US" sz="1600" i="1" dirty="0"/>
          </a:p>
          <a:p>
            <a:pPr algn="ctr" eaLnBrk="1" hangingPunct="1"/>
            <a:r>
              <a:rPr lang="en-US" sz="1600" i="1" dirty="0" smtClean="0"/>
              <a:t>6-10 December 2021, Evian, France</a:t>
            </a:r>
            <a:endParaRPr lang="en-GB" sz="1600" i="1" dirty="0"/>
          </a:p>
        </p:txBody>
      </p:sp>
      <p:pic>
        <p:nvPicPr>
          <p:cNvPr id="11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9553"/>
            <a:ext cx="4572000" cy="982980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2"/>
    </mc:Choice>
    <mc:Fallback xmlns="">
      <p:transition spd="slow" advTm="202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757095"/>
            <a:ext cx="2016935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-153987" y="265032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Trend </a:t>
            </a: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&amp; seasonality of CH</a:t>
            </a:r>
            <a:r>
              <a:rPr kumimoji="0" lang="en-GB" sz="3600" b="1" i="0" u="none" strike="noStrike" kern="120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products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8" y="5712772"/>
            <a:ext cx="4572000" cy="982980"/>
          </a:xfrm>
          <a:prstGeom prst="rect">
            <a:avLst/>
          </a:prstGeom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"/>
    </mc:Choice>
    <mc:Fallback xmlns="">
      <p:transition spd="slow" advTm="24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16416" y="6351297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sz="2000"/>
              <a:t>11</a:t>
            </a:fld>
            <a:endParaRPr sz="200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44" y="2652759"/>
            <a:ext cx="3821125" cy="11756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75" y="1342738"/>
            <a:ext cx="3816960" cy="11743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8" y="3968767"/>
            <a:ext cx="3816960" cy="117438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68767"/>
            <a:ext cx="3816960" cy="117438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9127"/>
            <a:ext cx="3844730" cy="118292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2738"/>
            <a:ext cx="3816960" cy="1174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567402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LMD</a:t>
            </a:r>
            <a:r>
              <a:rPr lang="en-US" dirty="0" smtClean="0"/>
              <a:t>: Seasonal cycle and trend mismatch at higher latitudes </a:t>
            </a:r>
            <a:r>
              <a:rPr lang="en-US" smtClean="0"/>
              <a:t>= strong </a:t>
            </a:r>
            <a:r>
              <a:rPr lang="en-US" dirty="0" smtClean="0"/>
              <a:t>seasonality in the bias! </a:t>
            </a:r>
            <a:r>
              <a:rPr lang="en-US" smtClean="0"/>
              <a:t>(minimum </a:t>
            </a:r>
            <a:r>
              <a:rPr lang="en-US" dirty="0" smtClean="0"/>
              <a:t>in October)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5661248"/>
            <a:ext cx="3556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RAL</a:t>
            </a:r>
            <a:r>
              <a:rPr lang="en-US" dirty="0" smtClean="0"/>
              <a:t>: consistent trend mismatch over </a:t>
            </a:r>
            <a:r>
              <a:rPr lang="en-US" smtClean="0"/>
              <a:t>all regions but reasonable seasonal cycle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123996" y="155613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98702" y="2060848"/>
            <a:ext cx="216024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11560" y="24208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LMD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20072" y="24208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RAL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29604" y="1556792"/>
            <a:ext cx="7024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North</a:t>
            </a:r>
          </a:p>
          <a:p>
            <a:r>
              <a:rPr lang="fr-FR" sz="1100" smtClean="0"/>
              <a:t>America</a:t>
            </a:r>
          </a:p>
          <a:p>
            <a:r>
              <a:rPr lang="fr-FR" sz="1100" smtClean="0"/>
              <a:t>boreal</a:t>
            </a:r>
            <a:endParaRPr lang="fr-FR" sz="1100"/>
          </a:p>
        </p:txBody>
      </p:sp>
      <p:sp>
        <p:nvSpPr>
          <p:cNvPr id="16" name="ZoneTexte 15"/>
          <p:cNvSpPr txBox="1"/>
          <p:nvPr/>
        </p:nvSpPr>
        <p:spPr>
          <a:xfrm>
            <a:off x="4283968" y="2852936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Europe</a:t>
            </a:r>
            <a:endParaRPr lang="fr-FR" sz="1100"/>
          </a:p>
        </p:txBody>
      </p:sp>
      <p:sp>
        <p:nvSpPr>
          <p:cNvPr id="17" name="ZoneTexte 16"/>
          <p:cNvSpPr txBox="1"/>
          <p:nvPr/>
        </p:nvSpPr>
        <p:spPr>
          <a:xfrm>
            <a:off x="4211960" y="4124980"/>
            <a:ext cx="8178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South</a:t>
            </a:r>
          </a:p>
          <a:p>
            <a:r>
              <a:rPr lang="fr-FR" sz="1100" smtClean="0"/>
              <a:t>Pacific</a:t>
            </a:r>
          </a:p>
          <a:p>
            <a:r>
              <a:rPr lang="fr-FR" sz="1100" smtClean="0"/>
              <a:t>temperate</a:t>
            </a:r>
            <a:endParaRPr lang="fr-FR" sz="1100"/>
          </a:p>
        </p:txBody>
      </p:sp>
      <p:sp>
        <p:nvSpPr>
          <p:cNvPr id="15" name="ZoneTexte 14"/>
          <p:cNvSpPr txBox="1"/>
          <p:nvPr/>
        </p:nvSpPr>
        <p:spPr>
          <a:xfrm>
            <a:off x="1619672" y="5229200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Results for the long </a:t>
            </a:r>
            <a:r>
              <a:rPr lang="en-US"/>
              <a:t>term trend comparison with CAMS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2"/>
    </mc:Choice>
    <mc:Fallback xmlns="">
      <p:transition spd="slow" advTm="482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2936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136" y="4751279"/>
            <a:ext cx="6156176" cy="2106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96953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 Stability (trend and seasonal cycle) LMD at higher latitudes? </a:t>
            </a:r>
          </a:p>
          <a:p>
            <a:r>
              <a:rPr lang="en-US" dirty="0" smtClean="0"/>
              <a:t>- Robustness high latitude neural network training dataset?</a:t>
            </a:r>
          </a:p>
          <a:p>
            <a:endParaRPr lang="en-US" dirty="0"/>
          </a:p>
          <a:p>
            <a:r>
              <a:rPr lang="en-US" smtClean="0"/>
              <a:t>- Users </a:t>
            </a:r>
            <a:r>
              <a:rPr lang="en-US" dirty="0" smtClean="0"/>
              <a:t>are </a:t>
            </a:r>
            <a:r>
              <a:rPr lang="en-US" smtClean="0"/>
              <a:t>advised by LMD to </a:t>
            </a:r>
            <a:r>
              <a:rPr lang="en-US" dirty="0" smtClean="0"/>
              <a:t>stick to 60°N-60°S band</a:t>
            </a:r>
          </a:p>
          <a:p>
            <a:endParaRPr lang="en-US" dirty="0"/>
          </a:p>
          <a:p>
            <a:r>
              <a:rPr lang="en-US" dirty="0" smtClean="0"/>
              <a:t>- Improvements, specifically targeted at higher latitude performance, </a:t>
            </a:r>
            <a:r>
              <a:rPr lang="en-US" smtClean="0"/>
              <a:t>are ongoing at LMD</a:t>
            </a:r>
            <a:endParaRPr lang="en-US" dirty="0" smtClean="0"/>
          </a:p>
        </p:txBody>
      </p:sp>
      <p:sp>
        <p:nvSpPr>
          <p:cNvPr id="6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12</a:t>
            </a:r>
            <a:endParaRPr sz="2000"/>
          </a:p>
        </p:txBody>
      </p:sp>
      <p:sp>
        <p:nvSpPr>
          <p:cNvPr id="2" name="ZoneTexte 1"/>
          <p:cNvSpPr txBox="1"/>
          <p:nvPr/>
        </p:nvSpPr>
        <p:spPr>
          <a:xfrm>
            <a:off x="3707904" y="4462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AirCore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94"/>
    </mc:Choice>
    <mc:Fallback xmlns="">
      <p:transition spd="slow" advTm="9339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0C384542-2450-9947-9FE9-E79BFE2B6193}"/>
              </a:ext>
            </a:extLst>
          </p:cNvPr>
          <p:cNvSpPr txBox="1"/>
          <p:nvPr/>
        </p:nvSpPr>
        <p:spPr>
          <a:xfrm>
            <a:off x="229694" y="1268760"/>
            <a:ext cx="84923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smtClean="0">
                <a:solidFill>
                  <a:schemeClr val="tx2"/>
                </a:solidFill>
              </a:rPr>
              <a:t>Smoothed time series </a:t>
            </a:r>
            <a:r>
              <a:rPr lang="en-US" sz="3600" dirty="0" smtClean="0">
                <a:solidFill>
                  <a:schemeClr val="tx2"/>
                </a:solidFill>
              </a:rPr>
              <a:t>@ Mauna Loa</a:t>
            </a:r>
            <a:endParaRPr sz="3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33988" cy="17281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57" y="2564904"/>
            <a:ext cx="4033988" cy="17281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4033988" cy="17281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04" y="4436233"/>
            <a:ext cx="4033988" cy="172819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164288" y="2744485"/>
            <a:ext cx="72008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39231" y="292667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13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7866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81"/>
    </mc:Choice>
    <mc:Fallback xmlns="">
      <p:transition spd="slow" advTm="275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1520" y="1484784"/>
            <a:ext cx="5643880" cy="2370455"/>
          </a:xfrm>
          <a:prstGeom prst="rect">
            <a:avLst/>
          </a:prstGeom>
          <a:ln/>
        </p:spPr>
      </p:pic>
      <p:pic>
        <p:nvPicPr>
          <p:cNvPr id="5" name="image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4007644"/>
            <a:ext cx="5643880" cy="2370455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6012160" y="191683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IASI L1 version change on 16</a:t>
            </a:r>
            <a:r>
              <a:rPr lang="en-US" baseline="30000" dirty="0" smtClean="0"/>
              <a:t>th</a:t>
            </a:r>
            <a:r>
              <a:rPr lang="en-US" dirty="0" smtClean="0"/>
              <a:t> May 2013</a:t>
            </a:r>
          </a:p>
          <a:p>
            <a:endParaRPr lang="en-US" dirty="0"/>
          </a:p>
          <a:p>
            <a:r>
              <a:rPr lang="en-US" dirty="0" smtClean="0"/>
              <a:t>Significant impact </a:t>
            </a:r>
            <a:r>
              <a:rPr lang="en-US" smtClean="0"/>
              <a:t>on </a:t>
            </a:r>
            <a:r>
              <a:rPr lang="en-US" b="1" smtClean="0">
                <a:solidFill>
                  <a:srgbClr val="FF0000"/>
                </a:solidFill>
              </a:rPr>
              <a:t>RAL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visible impact on </a:t>
            </a:r>
            <a:r>
              <a:rPr lang="en-US" b="1" dirty="0" smtClean="0">
                <a:solidFill>
                  <a:srgbClr val="FF0000"/>
                </a:solidFill>
              </a:rPr>
              <a:t>LMD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14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7487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23"/>
    </mc:Choice>
    <mc:Fallback xmlns="">
      <p:transition spd="slow" advTm="3802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757095"/>
            <a:ext cx="2016935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539552" y="2650321"/>
            <a:ext cx="8208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Vertical information from the RAL CH</a:t>
            </a:r>
            <a:r>
              <a:rPr kumimoji="0" lang="en-GB" sz="3600" b="1" i="0" u="none" strike="noStrike" kern="120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product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8" y="5712772"/>
            <a:ext cx="4572000" cy="982980"/>
          </a:xfrm>
          <a:prstGeom prst="rect">
            <a:avLst/>
          </a:prstGeom>
        </p:spPr>
      </p:pic>
      <p:sp>
        <p:nvSpPr>
          <p:cNvPr id="10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15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953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1"/>
    </mc:Choice>
    <mc:Fallback xmlns="">
      <p:transition spd="slow" advTm="1156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10974E-F2CE-BC4C-88F4-F31D69F7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30"/>
            <a:ext cx="3784600" cy="3364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E73F5D-6EB0-854C-85CF-CF271C9FFF31}"/>
              </a:ext>
            </a:extLst>
          </p:cNvPr>
          <p:cNvSpPr txBox="1"/>
          <p:nvPr/>
        </p:nvSpPr>
        <p:spPr>
          <a:xfrm>
            <a:off x="3680049" y="1387618"/>
            <a:ext cx="52578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By comparing with HIPPO measurements, we find there is an about 30 ppb underestimation of RAL XCH</a:t>
            </a:r>
            <a:r>
              <a:rPr lang="en-US" baseline="-25000" dirty="0"/>
              <a:t>4</a:t>
            </a:r>
            <a:r>
              <a:rPr lang="en-US" dirty="0"/>
              <a:t> in the tropical region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A4C52B-8107-0D47-B39A-16DE6D254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8456"/>
            <a:ext cx="3527207" cy="3527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6A2DE6-C105-6743-88A0-808E5CF42AC9}"/>
              </a:ext>
            </a:extLst>
          </p:cNvPr>
          <p:cNvSpPr txBox="1"/>
          <p:nvPr/>
        </p:nvSpPr>
        <p:spPr>
          <a:xfrm>
            <a:off x="3680049" y="2368051"/>
            <a:ext cx="5257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The low XCH</a:t>
            </a:r>
            <a:r>
              <a:rPr lang="en-US" baseline="-25000" dirty="0"/>
              <a:t>4</a:t>
            </a:r>
            <a:r>
              <a:rPr lang="en-US" dirty="0"/>
              <a:t> RAL measurements is coming from the low value in the lower layer </a:t>
            </a:r>
            <a:r>
              <a:rPr lang="en-US"/>
              <a:t>[</a:t>
            </a:r>
            <a:r>
              <a:rPr lang="en-US" smtClean="0"/>
              <a:t>0-6 km</a:t>
            </a:r>
            <a:r>
              <a:rPr lang="en-US" dirty="0"/>
              <a:t>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95736" y="3789040"/>
            <a:ext cx="432048" cy="1584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75856" y="5517232"/>
            <a:ext cx="2520280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616530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Unexpected profile shape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259632" y="49411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RAL</a:t>
            </a:r>
            <a:endParaRPr lang="fr-FR"/>
          </a:p>
        </p:txBody>
      </p:sp>
      <p:sp>
        <p:nvSpPr>
          <p:cNvPr id="13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16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2980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5"/>
    </mc:Choice>
    <mc:Fallback xmlns="">
      <p:transition spd="slow" advTm="451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78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1520" y="1412776"/>
            <a:ext cx="374441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15608" r="71353" b="71972"/>
          <a:stretch/>
        </p:blipFill>
        <p:spPr>
          <a:xfrm>
            <a:off x="5985521" y="3861048"/>
            <a:ext cx="2952328" cy="2415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59036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partial column markedly higher than lower partial column in tropics</a:t>
            </a:r>
          </a:p>
          <a:p>
            <a:endParaRPr lang="en-US" dirty="0"/>
          </a:p>
          <a:p>
            <a:r>
              <a:rPr lang="en-US" dirty="0" smtClean="0"/>
              <a:t>Marked abrupt difference between land and sea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001077" y="31409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RAL</a:t>
            </a:r>
            <a:endParaRPr lang="fr-FR"/>
          </a:p>
        </p:txBody>
      </p:sp>
      <p:sp>
        <p:nvSpPr>
          <p:cNvPr id="9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17</a:t>
            </a:r>
            <a:endParaRPr sz="2000"/>
          </a:p>
        </p:txBody>
      </p:sp>
      <p:sp>
        <p:nvSpPr>
          <p:cNvPr id="3" name="ZoneTexte 2"/>
          <p:cNvSpPr txBox="1"/>
          <p:nvPr/>
        </p:nvSpPr>
        <p:spPr>
          <a:xfrm>
            <a:off x="6840378" y="2780928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Two sub-columns</a:t>
            </a:r>
          </a:p>
          <a:p>
            <a:r>
              <a:rPr lang="fr-FR" smtClean="0"/>
              <a:t>Lower = 0 –  6 km</a:t>
            </a:r>
          </a:p>
          <a:p>
            <a:r>
              <a:rPr lang="fr-FR" smtClean="0"/>
              <a:t>Upper = 6 </a:t>
            </a:r>
            <a:r>
              <a:rPr lang="fr-FR"/>
              <a:t>–</a:t>
            </a:r>
            <a:r>
              <a:rPr lang="fr-FR" smtClean="0"/>
              <a:t> 12 km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6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8"/>
    </mc:Choice>
    <mc:Fallback xmlns="">
      <p:transition spd="slow" advTm="3362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2737951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The</a:t>
            </a:r>
            <a:r>
              <a:rPr lang="en-GB" b="1" smtClean="0">
                <a:solidFill>
                  <a:srgbClr val="FF0000"/>
                </a:solidFill>
              </a:rPr>
              <a:t> RAL</a:t>
            </a:r>
            <a:r>
              <a:rPr lang="en-US" smtClean="0"/>
              <a:t> CH</a:t>
            </a:r>
            <a:r>
              <a:rPr lang="en-US" baseline="-25000" smtClean="0"/>
              <a:t>4</a:t>
            </a:r>
            <a:r>
              <a:rPr lang="en-US" smtClean="0"/>
              <a:t> product seems </a:t>
            </a:r>
            <a:r>
              <a:rPr lang="en-US" dirty="0" smtClean="0"/>
              <a:t>to </a:t>
            </a:r>
            <a:r>
              <a:rPr lang="en-US" smtClean="0"/>
              <a:t>be sensitive </a:t>
            </a:r>
            <a:r>
              <a:rPr lang="en-US" dirty="0" smtClean="0"/>
              <a:t>to </a:t>
            </a:r>
            <a:r>
              <a:rPr lang="en-US" smtClean="0"/>
              <a:t>the respective weights of the IASI signal and the </a:t>
            </a:r>
            <a:r>
              <a:rPr lang="en-US" i="1" smtClean="0"/>
              <a:t>a priori</a:t>
            </a:r>
            <a:r>
              <a:rPr lang="en-US" smtClean="0"/>
              <a:t> information in the retrieval process.</a:t>
            </a:r>
          </a:p>
          <a:p>
            <a:endParaRPr lang="en-US" smtClean="0"/>
          </a:p>
          <a:p>
            <a:r>
              <a:rPr lang="en-US" smtClean="0"/>
              <a:t>Is the chosen combined instrument noise + forward model error (</a:t>
            </a:r>
            <a:r>
              <a:rPr lang="en-US" b="1" smtClean="0"/>
              <a:t>S</a:t>
            </a:r>
            <a:r>
              <a:rPr lang="en-US" b="1" baseline="-25000" smtClean="0"/>
              <a:t>y</a:t>
            </a:r>
            <a:r>
              <a:rPr lang="en-US" smtClean="0"/>
              <a:t> matrix) too small? </a:t>
            </a:r>
            <a:endParaRPr lang="en-US" dirty="0" smtClean="0"/>
          </a:p>
          <a:p>
            <a:r>
              <a:rPr lang="en-US" dirty="0" smtClean="0"/>
              <a:t>Has enough constraint been applied in </a:t>
            </a:r>
            <a:r>
              <a:rPr lang="en-US" smtClean="0"/>
              <a:t>the retrieval (</a:t>
            </a:r>
            <a:r>
              <a:rPr lang="en-US" b="1" smtClean="0"/>
              <a:t>S</a:t>
            </a:r>
            <a:r>
              <a:rPr lang="en-US" b="1" baseline="-25000" smtClean="0"/>
              <a:t>a</a:t>
            </a:r>
            <a:r>
              <a:rPr lang="en-US" smtClean="0"/>
              <a:t> matrix)? </a:t>
            </a:r>
          </a:p>
          <a:p>
            <a:endParaRPr lang="en-US" dirty="0" smtClean="0"/>
          </a:p>
          <a:p>
            <a:r>
              <a:rPr lang="en-US" dirty="0" smtClean="0"/>
              <a:t>And are thus the reported </a:t>
            </a:r>
            <a:r>
              <a:rPr lang="en-US" smtClean="0"/>
              <a:t>2 DOFs overestimated?</a:t>
            </a:r>
          </a:p>
          <a:p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RAL retrieval </a:t>
            </a:r>
            <a:r>
              <a:rPr lang="en-US" dirty="0" smtClean="0"/>
              <a:t>team is working on improvements whereby </a:t>
            </a:r>
            <a:r>
              <a:rPr lang="en-US" smtClean="0"/>
              <a:t>they will address potential </a:t>
            </a:r>
            <a:r>
              <a:rPr lang="en-US" dirty="0" smtClean="0"/>
              <a:t>issues without compromising their reported ability to distinguish 2 distinct </a:t>
            </a:r>
            <a:r>
              <a:rPr lang="en-US" smtClean="0"/>
              <a:t>partial columns.  </a:t>
            </a:r>
            <a:endParaRPr lang="en-US" dirty="0"/>
          </a:p>
        </p:txBody>
      </p:sp>
      <p:sp>
        <p:nvSpPr>
          <p:cNvPr id="7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18</a:t>
            </a:r>
            <a:endParaRPr sz="2000"/>
          </a:p>
        </p:txBody>
      </p:sp>
      <p:sp>
        <p:nvSpPr>
          <p:cNvPr id="8" name="ZoneTexte 7"/>
          <p:cNvSpPr txBox="1"/>
          <p:nvPr/>
        </p:nvSpPr>
        <p:spPr>
          <a:xfrm>
            <a:off x="395537" y="141277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tx2"/>
                </a:solidFill>
              </a:rPr>
              <a:t>A lot </a:t>
            </a:r>
            <a:r>
              <a:rPr lang="fr-FR">
                <a:solidFill>
                  <a:schemeClr val="tx2"/>
                </a:solidFill>
              </a:rPr>
              <a:t>of information is provided in the RAL </a:t>
            </a:r>
            <a:r>
              <a:rPr lang="fr-FR" smtClean="0">
                <a:solidFill>
                  <a:schemeClr val="tx2"/>
                </a:solidFill>
              </a:rPr>
              <a:t>product, hence detailed analyses are possible. But one should not use this positive point to conclude negatively.</a:t>
            </a:r>
          </a:p>
          <a:p>
            <a:endParaRPr lang="fr-FR" smtClean="0">
              <a:solidFill>
                <a:schemeClr val="tx2"/>
              </a:solidFill>
            </a:endParaRPr>
          </a:p>
          <a:p>
            <a:r>
              <a:rPr lang="fr-FR" smtClean="0">
                <a:solidFill>
                  <a:schemeClr val="tx2"/>
                </a:solidFill>
              </a:rPr>
              <a:t>How can we summarize the vertical information on the CH</a:t>
            </a:r>
            <a:r>
              <a:rPr lang="fr-FR" baseline="-25000" smtClean="0">
                <a:solidFill>
                  <a:schemeClr val="tx2"/>
                </a:solidFill>
              </a:rPr>
              <a:t>4</a:t>
            </a:r>
            <a:r>
              <a:rPr lang="fr-FR" smtClean="0">
                <a:solidFill>
                  <a:schemeClr val="tx2"/>
                </a:solidFill>
              </a:rPr>
              <a:t> profile from RAL?</a:t>
            </a:r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82"/>
    </mc:Choice>
    <mc:Fallback xmlns="">
      <p:transition spd="slow" advTm="6848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Some </a:t>
            </a:r>
            <a:r>
              <a:rPr lang="en-GB" dirty="0"/>
              <a:t>differences are observed for daytime </a:t>
            </a:r>
            <a:r>
              <a:rPr lang="en-GB"/>
              <a:t>XCH</a:t>
            </a:r>
            <a:r>
              <a:rPr lang="en-GB" baseline="-25000"/>
              <a:t>4</a:t>
            </a:r>
            <a:r>
              <a:rPr lang="en-GB"/>
              <a:t> </a:t>
            </a:r>
            <a:r>
              <a:rPr lang="en-GB" smtClean="0"/>
              <a:t>between </a:t>
            </a:r>
            <a:r>
              <a:rPr lang="en-GB" dirty="0"/>
              <a:t>pixel 3 and pixel 1 with averaged differences of about 7 </a:t>
            </a:r>
            <a:r>
              <a:rPr lang="en-GB" dirty="0" err="1"/>
              <a:t>ppbv</a:t>
            </a:r>
            <a:r>
              <a:rPr lang="en-GB" dirty="0"/>
              <a:t> over land and 8 </a:t>
            </a:r>
            <a:r>
              <a:rPr lang="en-GB" dirty="0" err="1"/>
              <a:t>ppbv</a:t>
            </a:r>
            <a:r>
              <a:rPr lang="en-GB" dirty="0"/>
              <a:t> over sea.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Significant?</a:t>
            </a:r>
          </a:p>
          <a:p>
            <a:endParaRPr lang="en-GB" dirty="0"/>
          </a:p>
          <a:p>
            <a:endParaRPr lang="en-GB" b="1" smtClean="0">
              <a:solidFill>
                <a:srgbClr val="FF0000"/>
              </a:solidFill>
            </a:endParaRPr>
          </a:p>
          <a:p>
            <a:endParaRPr lang="en-GB" b="1">
              <a:solidFill>
                <a:srgbClr val="FF0000"/>
              </a:solidFill>
            </a:endParaRPr>
          </a:p>
          <a:p>
            <a:endParaRPr lang="en-GB" b="1" smtClean="0">
              <a:solidFill>
                <a:srgbClr val="FF0000"/>
              </a:solidFill>
            </a:endParaRPr>
          </a:p>
          <a:p>
            <a:r>
              <a:rPr lang="en-GB" b="1" smtClean="0">
                <a:solidFill>
                  <a:srgbClr val="FF0000"/>
                </a:solidFill>
              </a:rPr>
              <a:t>RAL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image108.png" descr="Une image contenant carte&#10;&#10;Description générée automatiquemen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11880" y="3573016"/>
            <a:ext cx="4464576" cy="2592288"/>
          </a:xfrm>
          <a:prstGeom prst="rect">
            <a:avLst/>
          </a:prstGeom>
          <a:ln/>
        </p:spPr>
      </p:pic>
      <p:sp>
        <p:nvSpPr>
          <p:cNvPr id="7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18</a:t>
            </a:r>
            <a:endParaRPr sz="2000"/>
          </a:p>
        </p:txBody>
      </p:sp>
      <p:sp>
        <p:nvSpPr>
          <p:cNvPr id="3" name="ZoneTexte 2"/>
          <p:cNvSpPr txBox="1"/>
          <p:nvPr/>
        </p:nvSpPr>
        <p:spPr>
          <a:xfrm>
            <a:off x="899591" y="4203665"/>
            <a:ext cx="3168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The subset of IFOVs for P1 and P3</a:t>
            </a:r>
          </a:p>
          <a:p>
            <a:r>
              <a:rPr lang="fr-FR" sz="1400" smtClean="0"/>
              <a:t>are disjoint since the best is chosen.</a:t>
            </a:r>
          </a:p>
          <a:p>
            <a:r>
              <a:rPr lang="fr-FR" sz="1400" smtClean="0"/>
              <a:t>The histograms are given for each subset separately (the pixel index used for the retrieval is in the product) </a:t>
            </a:r>
            <a:endParaRPr lang="fr-FR" sz="1400"/>
          </a:p>
        </p:txBody>
      </p:sp>
      <p:sp>
        <p:nvSpPr>
          <p:cNvPr id="5" name="ZoneTexte 4"/>
          <p:cNvSpPr txBox="1"/>
          <p:nvPr/>
        </p:nvSpPr>
        <p:spPr>
          <a:xfrm>
            <a:off x="683568" y="1412776"/>
            <a:ext cx="8064897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chemeClr val="tx2"/>
                </a:solidFill>
              </a:rPr>
              <a:t>Since a lot of information is provided in the RAL products more detailed consistency checks are possible </a:t>
            </a:r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82"/>
    </mc:Choice>
    <mc:Fallback xmlns="">
      <p:transition spd="slow" advTm="684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14316"/>
          <a:stretch/>
        </p:blipFill>
        <p:spPr>
          <a:xfrm>
            <a:off x="107505" y="5757095"/>
            <a:ext cx="1440160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-168432" y="287395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IASI methane</a:t>
            </a:r>
            <a:r>
              <a:rPr kumimoji="0" lang="en-GB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products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8" y="5712772"/>
            <a:ext cx="4572000" cy="982980"/>
          </a:xfrm>
          <a:prstGeom prst="rect">
            <a:avLst/>
          </a:prstGeom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4"/>
    </mc:Choice>
    <mc:Fallback xmlns="">
      <p:transition spd="slow" advTm="649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757095"/>
            <a:ext cx="2016935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-35496" y="265032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Conclusions on the comparison of the two CH</a:t>
            </a:r>
            <a:r>
              <a:rPr kumimoji="0" lang="en-GB" sz="3600" b="1" i="0" u="none" strike="noStrike" kern="120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products (LMD and RAL)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8" y="5712772"/>
            <a:ext cx="4572000" cy="982980"/>
          </a:xfrm>
          <a:prstGeom prst="rect">
            <a:avLst/>
          </a:prstGeom>
        </p:spPr>
      </p:pic>
      <p:sp>
        <p:nvSpPr>
          <p:cNvPr id="10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19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4077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"/>
    </mc:Choice>
    <mc:Fallback xmlns="">
      <p:transition spd="slow" advTm="10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xmlns="" id="{99AAC38F-3229-4684-B01B-31B98568EAEC}"/>
              </a:ext>
            </a:extLst>
          </p:cNvPr>
          <p:cNvSpPr txBox="1"/>
          <p:nvPr/>
        </p:nvSpPr>
        <p:spPr>
          <a:xfrm>
            <a:off x="8880" y="74052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B522F5B-C46F-4BEF-AFC1-BA4230C68BC6}"/>
              </a:ext>
            </a:extLst>
          </p:cNvPr>
          <p:cNvSpPr txBox="1"/>
          <p:nvPr/>
        </p:nvSpPr>
        <p:spPr>
          <a:xfrm>
            <a:off x="-465077" y="1184421"/>
            <a:ext cx="95552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Both products exhibit their own particular strong and weak points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b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RAL</a:t>
            </a:r>
            <a:endParaRPr lang="en-GB" dirty="0" smtClean="0">
              <a:solidFill>
                <a:prstClr val="black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Typical overestimation at high latitudes during winter-spring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Good capture of the seasonal cycle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2013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 hiatus </a:t>
            </a:r>
            <a:r>
              <a:rPr kumimoji="0" lang="en-US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cripples the RAL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long-term trend analysis capabilities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noProof="0" dirty="0" smtClean="0">
                <a:solidFill>
                  <a:prstClr val="black"/>
                </a:solidFill>
                <a:sym typeface="Wingdings" panose="05000000000000000000" pitchFamily="2" charset="2"/>
              </a:rPr>
              <a:t>Little trend dependence as a function of latitude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i="1" smtClean="0">
                <a:solidFill>
                  <a:prstClr val="black"/>
                </a:solidFill>
                <a:sym typeface="Wingdings" panose="05000000000000000000" pitchFamily="2" charset="2"/>
              </a:rPr>
              <a:t>a </a:t>
            </a:r>
            <a:r>
              <a:rPr lang="en-US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priori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 covariance </a:t>
            </a:r>
            <a:r>
              <a:rPr lang="en-US" smtClean="0">
                <a:solidFill>
                  <a:prstClr val="black"/>
                </a:solidFill>
                <a:sym typeface="Wingdings" panose="05000000000000000000" pitchFamily="2" charset="2"/>
              </a:rPr>
              <a:t>matrix adequate with respect to noise + RTM error?</a:t>
            </a: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endParaRPr lang="en-US" noProof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en-US" b="1" i="0" u="none" strike="noStrike" kern="120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LMD</a:t>
            </a: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Overestimation in the (sub)tropics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Strong overestimation of the seasonal amplitude (and misrepresentation of the phase) + underestimation of </a:t>
            </a:r>
            <a:r>
              <a:rPr lang="en-US" smtClean="0">
                <a:solidFill>
                  <a:prstClr val="black"/>
                </a:solidFill>
                <a:sym typeface="Wingdings" panose="05000000000000000000" pitchFamily="2" charset="2"/>
              </a:rPr>
              <a:t>the long term trend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at high latitudes:</a:t>
            </a:r>
          </a:p>
          <a:p>
            <a:pPr marL="2114550" lvl="4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Outspoken negative bias during autumn at high latitudes at later years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Good agreement with the long-term trend (apart from high latitude regions)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Is </a:t>
            </a:r>
            <a:r>
              <a:rPr kumimoji="0" lang="en-US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the neural network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training database robust enough for high latitude scenes?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27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9"/>
    </mc:Choice>
    <mc:Fallback xmlns="">
      <p:transition spd="slow" advTm="2880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757095"/>
            <a:ext cx="2016935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-206637" y="17040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Acknowledgements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12772"/>
            <a:ext cx="4572000" cy="982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57301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Thanks to </a:t>
            </a:r>
            <a:r>
              <a:rPr lang="en-US" smtClean="0">
                <a:solidFill>
                  <a:srgbClr val="FF0000"/>
                </a:solidFill>
              </a:rPr>
              <a:t>EUMETSAT</a:t>
            </a:r>
            <a:r>
              <a:rPr lang="en-US" smtClean="0"/>
              <a:t> </a:t>
            </a:r>
            <a:r>
              <a:rPr lang="en-US" dirty="0" smtClean="0"/>
              <a:t>for funding </a:t>
            </a:r>
            <a:r>
              <a:rPr lang="en-US" smtClean="0"/>
              <a:t>the work within the project called VIMP. </a:t>
            </a:r>
          </a:p>
          <a:p>
            <a:r>
              <a:rPr lang="en-US" smtClean="0"/>
              <a:t>All the </a:t>
            </a:r>
            <a:r>
              <a:rPr lang="en-US" smtClean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providers</a:t>
            </a:r>
            <a:r>
              <a:rPr lang="en-US" dirty="0" smtClean="0"/>
              <a:t> (NDACC, TCCON, CONTRAIL, NOAA, IAGOS, CAMS) and individuals involved in the painstaking retrieval </a:t>
            </a:r>
            <a:r>
              <a:rPr lang="en-US" smtClean="0"/>
              <a:t>of CH</a:t>
            </a:r>
            <a:r>
              <a:rPr lang="en-US" baseline="-25000" smtClean="0"/>
              <a:t>4</a:t>
            </a:r>
            <a:r>
              <a:rPr lang="en-US" smtClean="0"/>
              <a:t> data (used in this work) are to be acknowledged. Thanks to the </a:t>
            </a:r>
            <a:r>
              <a:rPr lang="en-US" dirty="0" smtClean="0">
                <a:solidFill>
                  <a:srgbClr val="FF0000"/>
                </a:solidFill>
              </a:rPr>
              <a:t>LMD and RAL algorithm development teams</a:t>
            </a:r>
            <a:r>
              <a:rPr lang="en-US" dirty="0" smtClean="0"/>
              <a:t> for the fruitful interactions when discussing our findings.</a:t>
            </a:r>
            <a:endParaRPr lang="en-US" dirty="0"/>
          </a:p>
        </p:txBody>
      </p:sp>
      <p:sp>
        <p:nvSpPr>
          <p:cNvPr id="11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8424" y="6381328"/>
            <a:ext cx="621433" cy="5067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2000" smtClean="0"/>
              <a:t>21</a:t>
            </a:r>
            <a:endParaRPr sz="20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50910"/>
            <a:ext cx="1080120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"/>
    </mc:Choice>
    <mc:Fallback xmlns="">
      <p:transition spd="slow" advTm="169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107504" y="1196752"/>
            <a:ext cx="8928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Things we looked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/>
                </a:solidFill>
              </a:rPr>
              <a:t>Direct RAL vs. LMD comparisons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Bias and scatter with respect to all model and reference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Long term trend and seasonality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RAL partial column biases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smtClean="0">
                <a:solidFill>
                  <a:schemeClr val="accent1"/>
                </a:solidFill>
              </a:rPr>
              <a:t>Day-night </a:t>
            </a:r>
            <a:r>
              <a:rPr lang="de-DE" b="1" dirty="0" smtClean="0">
                <a:solidFill>
                  <a:schemeClr val="accent1"/>
                </a:solidFill>
              </a:rPr>
              <a:t>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METOP-A vs. METOP-B differences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Interpixel differences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Scan angle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Impact of clouds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1277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LMD (Laboratoire de Météorologie Dynamique, 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Version </a:t>
            </a:r>
            <a:r>
              <a:rPr lang="de-DE" smtClean="0"/>
              <a:t>number: </a:t>
            </a:r>
            <a:r>
              <a:rPr lang="de-DE" dirty="0"/>
              <a:t>v8.3 for METOP-A and v8.1 for </a:t>
            </a:r>
            <a:r>
              <a:rPr lang="de-DE" dirty="0" smtClean="0"/>
              <a:t>METOP-B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Available via </a:t>
            </a:r>
            <a:r>
              <a:rPr lang="en-US" dirty="0"/>
              <a:t>https://iasi.aeris-data.fr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Neural network (non-linear </a:t>
            </a:r>
            <a:r>
              <a:rPr lang="de-DE" dirty="0"/>
              <a:t>regression using </a:t>
            </a:r>
            <a:r>
              <a:rPr lang="de-DE"/>
              <a:t>a </a:t>
            </a:r>
            <a:r>
              <a:rPr lang="de-DE" smtClean="0"/>
              <a:t>multi-layer perceptron</a:t>
            </a:r>
            <a:r>
              <a:rPr lang="de-DE" dirty="0" smtClean="0"/>
              <a:t>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No </a:t>
            </a:r>
            <a:r>
              <a:rPr lang="de-DE" dirty="0"/>
              <a:t>uncertainty on each individual retrieval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Combination of 4 IFOV (~ </a:t>
            </a:r>
            <a:r>
              <a:rPr lang="de-DE"/>
              <a:t>IASI </a:t>
            </a:r>
            <a:r>
              <a:rPr lang="de-DE" smtClean="0"/>
              <a:t>field </a:t>
            </a:r>
            <a:r>
              <a:rPr lang="de-DE" dirty="0"/>
              <a:t>of regard FOR scale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One integrated mid-tropospheric column value with a specific vertical sensitivity </a:t>
            </a:r>
            <a:r>
              <a:rPr lang="de-DE"/>
              <a:t>profile </a:t>
            </a:r>
            <a:r>
              <a:rPr lang="de-DE">
                <a:sym typeface="Symbol" panose="05050102010706020507" pitchFamily="18" charset="2"/>
              </a:rPr>
              <a:t></a:t>
            </a:r>
            <a:r>
              <a:rPr lang="de-DE" smtClean="0"/>
              <a:t> mtCH</a:t>
            </a:r>
            <a:r>
              <a:rPr lang="de-DE" baseline="-25000" smtClean="0"/>
              <a:t>4 </a:t>
            </a:r>
            <a:r>
              <a:rPr lang="de-DE" smtClean="0"/>
              <a:t>will be used as a notation for this value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chemeClr val="accent1"/>
                </a:solidFill>
              </a:rPr>
              <a:t>RAL (Rutherford Appleton Laboratory, 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Version </a:t>
            </a:r>
            <a:r>
              <a:rPr lang="de-DE" smtClean="0"/>
              <a:t>number: </a:t>
            </a:r>
            <a:r>
              <a:rPr lang="de-DE" dirty="0" smtClean="0"/>
              <a:t>v2.0 METOP-A only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Available via </a:t>
            </a:r>
            <a:r>
              <a:rPr lang="en-US" dirty="0"/>
              <a:t>https://catalogue.ceda.ac.uk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Optimal </a:t>
            </a:r>
            <a:r>
              <a:rPr lang="de-DE"/>
              <a:t>Estimation </a:t>
            </a:r>
            <a:r>
              <a:rPr lang="de-DE" smtClean="0"/>
              <a:t>Method (OEM)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RAL selects the best (warmest brightness temperature at 950 cm</a:t>
            </a:r>
            <a:r>
              <a:rPr lang="de-DE" baseline="30000" dirty="0"/>
              <a:t>-1</a:t>
            </a:r>
            <a:r>
              <a:rPr lang="de-DE" dirty="0"/>
              <a:t>) scene out of the 4 IFOVs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IASI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Total </a:t>
            </a:r>
            <a:r>
              <a:rPr lang="de-DE" dirty="0"/>
              <a:t>column </a:t>
            </a:r>
            <a:r>
              <a:rPr lang="de-DE" dirty="0" smtClean="0"/>
              <a:t>dry air mole </a:t>
            </a:r>
            <a:r>
              <a:rPr lang="de-DE" smtClean="0"/>
              <a:t>fraction with </a:t>
            </a:r>
            <a:r>
              <a:rPr lang="de-DE" dirty="0"/>
              <a:t>corresponding averaging </a:t>
            </a:r>
            <a:r>
              <a:rPr lang="de-DE"/>
              <a:t>kernels </a:t>
            </a:r>
            <a:r>
              <a:rPr lang="de-DE" smtClean="0"/>
              <a:t>(AK) and </a:t>
            </a:r>
            <a:r>
              <a:rPr lang="de-DE"/>
              <a:t>estimated </a:t>
            </a:r>
            <a:r>
              <a:rPr lang="de-DE" smtClean="0"/>
              <a:t>uncertainty  </a:t>
            </a:r>
            <a:r>
              <a:rPr lang="de-DE" smtClean="0">
                <a:sym typeface="Symbol" panose="05050102010706020507" pitchFamily="18" charset="2"/>
              </a:rPr>
              <a:t></a:t>
            </a:r>
            <a:r>
              <a:rPr lang="de-DE" smtClean="0"/>
              <a:t> </a:t>
            </a:r>
            <a:r>
              <a:rPr lang="de-DE" dirty="0" smtClean="0"/>
              <a:t>XCH</a:t>
            </a:r>
            <a:r>
              <a:rPr lang="de-DE" baseline="-25000" dirty="0" smtClean="0"/>
              <a:t>4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2128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38"/>
    </mc:Choice>
    <mc:Fallback xmlns="">
      <p:transition spd="slow" advTm="7453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0658" y="1268760"/>
            <a:ext cx="90333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Significant differences: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retrieval </a:t>
            </a:r>
            <a:r>
              <a:rPr lang="de-DE" b="1" smtClean="0">
                <a:solidFill>
                  <a:schemeClr val="accent1"/>
                </a:solidFill>
              </a:rPr>
              <a:t>methodology (neural </a:t>
            </a:r>
            <a:r>
              <a:rPr lang="de-DE" b="1" dirty="0" smtClean="0">
                <a:solidFill>
                  <a:schemeClr val="accent1"/>
                </a:solidFill>
              </a:rPr>
              <a:t>network vs. OEM)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used spectra (best of vs. combined IFOV)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obtained </a:t>
            </a:r>
            <a:r>
              <a:rPr lang="de-DE" b="1" dirty="0">
                <a:solidFill>
                  <a:schemeClr val="accent1"/>
                </a:solidFill>
              </a:rPr>
              <a:t>product (mtCH</a:t>
            </a:r>
            <a:r>
              <a:rPr lang="de-DE" b="1" baseline="-25000" dirty="0">
                <a:solidFill>
                  <a:schemeClr val="accent1"/>
                </a:solidFill>
              </a:rPr>
              <a:t>4</a:t>
            </a:r>
            <a:r>
              <a:rPr lang="de-DE" b="1" dirty="0">
                <a:solidFill>
                  <a:schemeClr val="accent1"/>
                </a:solidFill>
              </a:rPr>
              <a:t> vs. XCH</a:t>
            </a:r>
            <a:r>
              <a:rPr lang="de-DE" b="1" baseline="-25000" dirty="0">
                <a:solidFill>
                  <a:schemeClr val="accent1"/>
                </a:solidFill>
              </a:rPr>
              <a:t>4</a:t>
            </a:r>
            <a:r>
              <a:rPr lang="de-DE" b="1" dirty="0" smtClean="0">
                <a:solidFill>
                  <a:schemeClr val="accent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Reference data smoothing (sensitivity profile vs</a:t>
            </a:r>
            <a:r>
              <a:rPr lang="de-DE" b="1" smtClean="0">
                <a:solidFill>
                  <a:schemeClr val="accent1"/>
                </a:solidFill>
              </a:rPr>
              <a:t>. averaging </a:t>
            </a:r>
            <a:r>
              <a:rPr lang="de-DE" b="1" dirty="0" smtClean="0">
                <a:solidFill>
                  <a:schemeClr val="accent1"/>
                </a:solidFill>
              </a:rPr>
              <a:t>kernel)</a:t>
            </a: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image14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2852936"/>
            <a:ext cx="4758838" cy="2522989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5831632" y="2924945"/>
            <a:ext cx="31328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Normalised</a:t>
            </a:r>
            <a:r>
              <a:rPr lang="en-US" sz="1600" dirty="0"/>
              <a:t> averaging kernels for RAL XCH</a:t>
            </a:r>
            <a:r>
              <a:rPr lang="en-US" sz="1600" baseline="-25000" dirty="0"/>
              <a:t>4</a:t>
            </a:r>
            <a:r>
              <a:rPr lang="en-US" sz="1600" dirty="0"/>
              <a:t> (orange) and LMD XCH</a:t>
            </a:r>
            <a:r>
              <a:rPr lang="en-US" sz="1600" baseline="-25000" dirty="0"/>
              <a:t>4</a:t>
            </a:r>
            <a:r>
              <a:rPr lang="en-US" sz="1600" dirty="0"/>
              <a:t> (blue) globally averaged over the year </a:t>
            </a:r>
            <a:r>
              <a:rPr lang="en-US" sz="1600" dirty="0" smtClean="0"/>
              <a:t>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534" y="6005812"/>
                <a:ext cx="4680520" cy="886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𝑎𝑑𝑗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, 			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34" y="6005812"/>
                <a:ext cx="4680520" cy="886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80112" y="6067591"/>
                <a:ext cx="261988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𝑆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𝑆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067591"/>
                <a:ext cx="2619884" cy="381515"/>
              </a:xfrm>
              <a:prstGeom prst="rect">
                <a:avLst/>
              </a:prstGeom>
              <a:blipFill>
                <a:blip r:embed="rId4"/>
                <a:stretch>
                  <a:fillRect t="-7937" r="-1163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8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99"/>
    </mc:Choice>
    <mc:Fallback xmlns="">
      <p:transition spd="slow" advTm="484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0" y="1196752"/>
            <a:ext cx="9396536" cy="999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2 distinct </a:t>
            </a:r>
            <a:r>
              <a:rPr lang="de-DE" b="1" smtClean="0">
                <a:solidFill>
                  <a:schemeClr val="accent1"/>
                </a:solidFill>
              </a:rPr>
              <a:t>IASI CH</a:t>
            </a:r>
            <a:r>
              <a:rPr lang="de-DE" b="1" baseline="-25000" smtClean="0">
                <a:solidFill>
                  <a:schemeClr val="accent1"/>
                </a:solidFill>
              </a:rPr>
              <a:t>4</a:t>
            </a:r>
            <a:r>
              <a:rPr lang="de-DE" b="1" smtClean="0">
                <a:solidFill>
                  <a:schemeClr val="accent1"/>
                </a:solidFill>
              </a:rPr>
              <a:t> products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smtClean="0">
                <a:solidFill>
                  <a:schemeClr val="accent1"/>
                </a:solidFill>
              </a:rPr>
              <a:t>LMD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i="1" smtClean="0">
                <a:solidFill>
                  <a:schemeClr val="accent1"/>
                </a:solidFill>
              </a:rPr>
              <a:t>in </a:t>
            </a:r>
            <a:r>
              <a:rPr lang="de-DE" b="1" i="1" dirty="0" smtClean="0">
                <a:solidFill>
                  <a:schemeClr val="accent1"/>
                </a:solidFill>
              </a:rPr>
              <a:t>situ</a:t>
            </a:r>
            <a:r>
              <a:rPr lang="de-DE" b="1" dirty="0" smtClean="0">
                <a:solidFill>
                  <a:schemeClr val="accent1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Aircraft profiles from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HIPPO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b="1" smtClean="0">
                <a:solidFill>
                  <a:schemeClr val="accent1"/>
                </a:solidFill>
              </a:rPr>
              <a:t>IAGOS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Contrail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AirCore profiles from </a:t>
            </a:r>
            <a:r>
              <a:rPr lang="de-DE" b="1" smtClean="0">
                <a:solidFill>
                  <a:schemeClr val="accent1"/>
                </a:solidFill>
              </a:rPr>
              <a:t>NOAA                </a:t>
            </a:r>
            <a:r>
              <a:rPr lang="de-DE" dirty="0" smtClean="0"/>
              <a:t>little expansion needed but sparse</a:t>
            </a:r>
            <a:endParaRPr lang="de-DE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Mauna Loa high altitude </a:t>
            </a:r>
            <a:r>
              <a:rPr lang="de-DE" b="1" smtClean="0">
                <a:solidFill>
                  <a:schemeClr val="accent1"/>
                </a:solidFill>
              </a:rPr>
              <a:t>station  </a:t>
            </a:r>
            <a:r>
              <a:rPr lang="de-DE" b="1" smtClean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de-DE" b="1" smtClean="0">
                <a:solidFill>
                  <a:schemeClr val="accent1"/>
                </a:solidFill>
              </a:rPr>
              <a:t>    </a:t>
            </a:r>
            <a:r>
              <a:rPr lang="de-DE" dirty="0" smtClean="0"/>
              <a:t>only qualitative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Ground-based remote sensing FTIR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smtClean="0">
                <a:solidFill>
                  <a:schemeClr val="accent1"/>
                </a:solidFill>
              </a:rPr>
              <a:t>TCCON </a:t>
            </a:r>
            <a:r>
              <a:rPr lang="de-DE" b="1" smtClean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de-DE" b="1" smtClean="0">
                <a:solidFill>
                  <a:schemeClr val="accent1"/>
                </a:solidFill>
              </a:rPr>
              <a:t> </a:t>
            </a:r>
            <a:r>
              <a:rPr lang="de-DE" smtClean="0"/>
              <a:t>profile </a:t>
            </a:r>
            <a:r>
              <a:rPr lang="de-DE" dirty="0" smtClean="0"/>
              <a:t>scaling retrieval: XCH</a:t>
            </a:r>
            <a:r>
              <a:rPr lang="de-DE" baseline="-25000" dirty="0" smtClean="0"/>
              <a:t>4</a:t>
            </a:r>
            <a:r>
              <a:rPr lang="de-DE" dirty="0" smtClean="0"/>
              <a:t> only. Smooth scaled </a:t>
            </a:r>
            <a:r>
              <a:rPr lang="de-DE" i="1" dirty="0" smtClean="0"/>
              <a:t>a priori</a:t>
            </a:r>
            <a:r>
              <a:rPr lang="de-DE" dirty="0" smtClean="0"/>
              <a:t> as a workaround</a:t>
            </a:r>
            <a:endParaRPr lang="de-DE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smtClean="0">
                <a:solidFill>
                  <a:schemeClr val="accent1"/>
                </a:solidFill>
              </a:rPr>
              <a:t>NDACC </a:t>
            </a:r>
            <a:r>
              <a:rPr lang="de-DE" b="1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r>
              <a:rPr lang="de-DE" b="1" smtClean="0">
                <a:solidFill>
                  <a:schemeClr val="accent1"/>
                </a:solidFill>
              </a:rPr>
              <a:t> </a:t>
            </a:r>
            <a:r>
              <a:rPr lang="de-DE" smtClean="0"/>
              <a:t>retrieved </a:t>
            </a:r>
            <a:r>
              <a:rPr lang="de-DE" dirty="0" smtClean="0"/>
              <a:t>profile but with limited vertical resolution (DOF ~ 2.1 to 2.5)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CAMS reanalysis control run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	</a:t>
            </a:r>
            <a:r>
              <a:rPr lang="de-DE" dirty="0" smtClean="0"/>
              <a:t>Pretty stable till 2017, but with </a:t>
            </a:r>
            <a:r>
              <a:rPr lang="de-DE" smtClean="0"/>
              <a:t>small &lt; 20 </a:t>
            </a:r>
            <a:r>
              <a:rPr lang="de-DE" dirty="0" smtClean="0"/>
              <a:t>ppb biases of its own 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900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Reference data smoothing (sensitivity profile vs. Averaging kernel)</a:t>
            </a: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512595" y="2636913"/>
            <a:ext cx="118809" cy="10801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332" y="2807055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Profiles need to be expanded (scaled CAMS model data)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63764" y="2987660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355976" y="3635732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4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19"/>
    </mc:Choice>
    <mc:Fallback xmlns="">
      <p:transition spd="slow" advTm="1243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107504" y="1196752"/>
            <a:ext cx="89289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900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This talk </a:t>
            </a:r>
            <a:r>
              <a:rPr lang="de-DE" b="1" smtClean="0">
                <a:solidFill>
                  <a:schemeClr val="accent1"/>
                </a:solidFill>
              </a:rPr>
              <a:t>= highlights </a:t>
            </a:r>
            <a:r>
              <a:rPr lang="de-DE" b="1" dirty="0" smtClean="0">
                <a:solidFill>
                  <a:schemeClr val="accent1"/>
                </a:solidFill>
              </a:rPr>
              <a:t>only (which in a validation context are often the things that hint at points of improvement!)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b="1" dirty="0" smtClean="0">
                <a:solidFill>
                  <a:schemeClr val="accent1"/>
                </a:solidFill>
              </a:rPr>
              <a:t>		May impart a negative outlook on these products</a:t>
            </a:r>
          </a:p>
          <a:p>
            <a:pPr lvl="1"/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/>
                </a:solidFill>
              </a:rPr>
              <a:t>Overall </a:t>
            </a:r>
            <a:r>
              <a:rPr lang="de-DE" b="1" dirty="0" smtClean="0">
                <a:solidFill>
                  <a:srgbClr val="FF0000"/>
                </a:solidFill>
              </a:rPr>
              <a:t>both products do a good job at capturing CH</a:t>
            </a:r>
            <a:r>
              <a:rPr lang="de-DE" b="1" baseline="-25000" dirty="0" smtClean="0">
                <a:solidFill>
                  <a:srgbClr val="FF0000"/>
                </a:solidFill>
              </a:rPr>
              <a:t>4</a:t>
            </a:r>
            <a:r>
              <a:rPr lang="de-DE" b="1" dirty="0" smtClean="0">
                <a:solidFill>
                  <a:srgbClr val="FF0000"/>
                </a:solidFill>
              </a:rPr>
              <a:t> concentrations</a:t>
            </a:r>
            <a:r>
              <a:rPr lang="de-DE" b="1" dirty="0" smtClean="0">
                <a:solidFill>
                  <a:schemeClr val="accent1"/>
                </a:solidFill>
              </a:rPr>
              <a:t>!!</a:t>
            </a:r>
            <a:endParaRPr lang="de-DE" b="1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b="1" dirty="0" smtClean="0">
                <a:solidFill>
                  <a:schemeClr val="accent1"/>
                </a:solidFill>
              </a:rPr>
              <a:t>	RAL too high at </a:t>
            </a:r>
            <a:r>
              <a:rPr lang="de-DE" b="1" smtClean="0">
                <a:solidFill>
                  <a:schemeClr val="accent1"/>
                </a:solidFill>
              </a:rPr>
              <a:t>high latitude </a:t>
            </a:r>
            <a:r>
              <a:rPr lang="de-DE" b="1" dirty="0" smtClean="0">
                <a:solidFill>
                  <a:schemeClr val="accent1"/>
                </a:solidFill>
              </a:rPr>
              <a:t>		LMD too high near tropics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144" y="4077072"/>
            <a:ext cx="8701148" cy="2232248"/>
            <a:chOff x="971600" y="4077072"/>
            <a:chExt cx="7987425" cy="2049145"/>
          </a:xfrm>
        </p:grpSpPr>
        <p:pic>
          <p:nvPicPr>
            <p:cNvPr id="13" name="Picture 1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5" r="10799"/>
            <a:stretch/>
          </p:blipFill>
          <p:spPr>
            <a:xfrm>
              <a:off x="4926577" y="4077072"/>
              <a:ext cx="4032448" cy="204724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1" r="23362"/>
            <a:stretch/>
          </p:blipFill>
          <p:spPr>
            <a:xfrm>
              <a:off x="971600" y="4077072"/>
              <a:ext cx="4032448" cy="204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1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46"/>
    </mc:Choice>
    <mc:Fallback xmlns="">
      <p:transition spd="slow" advTm="48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757095"/>
            <a:ext cx="2016935" cy="945438"/>
          </a:xfrm>
          <a:prstGeom prst="rect">
            <a:avLst/>
          </a:prstGeom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76" name="Textfeld 23"/>
          <p:cNvSpPr txBox="1">
            <a:spLocks noChangeArrowheads="1"/>
          </p:cNvSpPr>
          <p:nvPr/>
        </p:nvSpPr>
        <p:spPr bwMode="auto">
          <a:xfrm>
            <a:off x="1952625" y="1641475"/>
            <a:ext cx="513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CCI Integration Meeting, ECMWF, 14-16 March 2011</a:t>
            </a: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>
          <a:xfrm>
            <a:off x="0" y="76200"/>
            <a:ext cx="9144000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090" name="Grafik 20" descr="17532699logo-aeronomie300dpi-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79399"/>
            <a:ext cx="836970" cy="131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5"/>
          <p:cNvSpPr txBox="1">
            <a:spLocks noChangeArrowheads="1"/>
          </p:cNvSpPr>
          <p:nvPr/>
        </p:nvSpPr>
        <p:spPr bwMode="auto">
          <a:xfrm>
            <a:off x="-153987" y="265032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Direct</a:t>
            </a:r>
            <a:r>
              <a:rPr kumimoji="0" lang="en-GB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intercomparison for CH</a:t>
            </a:r>
            <a:r>
              <a:rPr kumimoji="0" lang="en-GB" sz="3600" b="1" i="0" u="none" strike="noStrike" kern="1200" cap="none" spc="0" normalizeH="0" baseline="-25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r>
              <a:rPr kumimoji="0" lang="en-GB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products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23B4711-3A73-4768-9EBA-C8AED46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8" y="5712772"/>
            <a:ext cx="4572000" cy="982980"/>
          </a:xfrm>
          <a:prstGeom prst="rect">
            <a:avLst/>
          </a:prstGeom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"/>
    </mc:Choice>
    <mc:Fallback xmlns="">
      <p:transition spd="slow" advTm="30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D49C-64F4-4D15-9223-196311EDAC8E}" type="slidenum"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303409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smtClean="0"/>
              <a:t>Select partial </a:t>
            </a:r>
            <a:r>
              <a:rPr lang="en-US" dirty="0" smtClean="0"/>
              <a:t>column range.</a:t>
            </a:r>
          </a:p>
          <a:p>
            <a:endParaRPr lang="en-US" dirty="0"/>
          </a:p>
          <a:p>
            <a:r>
              <a:rPr lang="en-US" dirty="0" smtClean="0"/>
              <a:t>5-15 </a:t>
            </a:r>
            <a:r>
              <a:rPr lang="en-US" smtClean="0"/>
              <a:t>km partial column </a:t>
            </a:r>
            <a:r>
              <a:rPr lang="en-US" dirty="0" smtClean="0"/>
              <a:t>yielded good results</a:t>
            </a:r>
          </a:p>
          <a:p>
            <a:endParaRPr lang="en-US" dirty="0"/>
          </a:p>
          <a:p>
            <a:r>
              <a:rPr lang="en-US" dirty="0" smtClean="0"/>
              <a:t>+ Independent of LMD</a:t>
            </a:r>
            <a:endParaRPr lang="en-US" dirty="0"/>
          </a:p>
        </p:txBody>
      </p:sp>
      <p:pic>
        <p:nvPicPr>
          <p:cNvPr id="7" name="image15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1361556"/>
            <a:ext cx="4752528" cy="2284364"/>
          </a:xfrm>
          <a:prstGeom prst="rect">
            <a:avLst/>
          </a:prstGeom>
          <a:ln/>
        </p:spPr>
      </p:pic>
      <p:pic>
        <p:nvPicPr>
          <p:cNvPr id="8" name="image163.png" descr="Une image contenant carte&#10;&#10;Description générée automatiquement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79912" y="3501008"/>
            <a:ext cx="5256584" cy="3212435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179512" y="3906896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 Smooth RAL using the LMD sensitivity profile</a:t>
            </a:r>
          </a:p>
          <a:p>
            <a:endParaRPr lang="en-US" dirty="0"/>
          </a:p>
          <a:p>
            <a:r>
              <a:rPr lang="en-US" dirty="0" smtClean="0"/>
              <a:t>+ Slightly lower scatter in the RAL-LMD bias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6956648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20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9"/>
    </mc:Choice>
    <mc:Fallback xmlns="">
      <p:transition spd="slow" advTm="484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692445" y="6351297"/>
            <a:ext cx="245404" cy="37523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2711056"/>
            <a:ext cx="8291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Negative bias at high latitudes in direct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CAMS as an intermediate, some differences get smaller (</a:t>
            </a:r>
            <a:r>
              <a:rPr lang="en-US" smtClean="0"/>
              <a:t>high latitude)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while others enlarge (</a:t>
            </a:r>
            <a:r>
              <a:rPr lang="en-US" smtClean="0"/>
              <a:t>mid latitude)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high negative bias at high latitudes in October?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026"/>
          <a:stretch/>
        </p:blipFill>
        <p:spPr>
          <a:xfrm>
            <a:off x="107504" y="-33888"/>
            <a:ext cx="8908966" cy="2666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8391" y="144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6"/>
          <a:stretch/>
        </p:blipFill>
        <p:spPr>
          <a:xfrm>
            <a:off x="235034" y="4151774"/>
            <a:ext cx="8908966" cy="26993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8390" y="41397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85"/>
    </mc:Choice>
    <mc:Fallback xmlns="">
      <p:transition spd="slow" advTm="7038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8562</TotalTime>
  <Words>1182</Words>
  <Application>Microsoft Office PowerPoint</Application>
  <PresentationFormat>Affichage à l'écran (4:3)</PresentationFormat>
  <Paragraphs>242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Symbol</vt:lpstr>
      <vt:lpstr>Arial</vt:lpstr>
      <vt:lpstr>Wingdings</vt:lpstr>
      <vt:lpstr>SimSun</vt:lpstr>
      <vt:lpstr>Larissa-Design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products validation</dc:title>
  <dc:subject>IASI conference 2021</dc:subject>
  <dc:creator>Dils et al.</dc:creator>
  <cp:lastModifiedBy>Claude Camy-Peyret</cp:lastModifiedBy>
  <cp:revision>1605</cp:revision>
  <cp:lastPrinted>2019-02-14T15:45:59Z</cp:lastPrinted>
  <dcterms:created xsi:type="dcterms:W3CDTF">2010-06-09T07:52:05Z</dcterms:created>
  <dcterms:modified xsi:type="dcterms:W3CDTF">2021-12-04T12:00:03Z</dcterms:modified>
</cp:coreProperties>
</file>